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5" r:id="rId2"/>
    <p:sldId id="310" r:id="rId3"/>
    <p:sldId id="323" r:id="rId4"/>
    <p:sldId id="326" r:id="rId5"/>
    <p:sldId id="327" r:id="rId6"/>
    <p:sldId id="328" r:id="rId7"/>
    <p:sldId id="324" r:id="rId8"/>
    <p:sldId id="330" r:id="rId9"/>
  </p:sldIdLst>
  <p:sldSz cx="12188825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29" autoAdjust="0"/>
  </p:normalViewPr>
  <p:slideViewPr>
    <p:cSldViewPr showGuides="1">
      <p:cViewPr varScale="1">
        <p:scale>
          <a:sx n="88" d="100"/>
          <a:sy n="88" d="100"/>
        </p:scale>
        <p:origin x="485" y="31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8/13/2020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jpe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8/13/2020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8/13/2020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8/13/2020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8/13/2020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8/13/2020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8/13/2020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8/13/2020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8/13/2020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8/13/2020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8/13/2020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8/13/2020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8/13/2020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us-east-2.console.aws.amazon.com/dataexchange/home?region=us-east-2#/subscriptions/prod-w6zhufgnqkyiu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Predicting COVID-19 Cases in the Midwest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Liz jones, melissa keller, vallie tracy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u="sng" dirty="0"/>
              <a:t>OUTLINE:</a:t>
            </a:r>
            <a:br>
              <a:rPr lang="en-US" u="sng" dirty="0"/>
            </a:br>
            <a:endParaRPr lang="en-US" u="sng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the problem</a:t>
            </a:r>
          </a:p>
          <a:p>
            <a:r>
              <a:rPr lang="en-US" dirty="0"/>
              <a:t>Our solution</a:t>
            </a:r>
          </a:p>
          <a:p>
            <a:pPr lvl="1"/>
            <a:r>
              <a:rPr lang="en-US" dirty="0"/>
              <a:t>The data</a:t>
            </a:r>
          </a:p>
          <a:p>
            <a:pPr lvl="1"/>
            <a:r>
              <a:rPr lang="en-US" dirty="0"/>
              <a:t>The model</a:t>
            </a:r>
          </a:p>
          <a:p>
            <a:pPr lvl="1"/>
            <a:r>
              <a:rPr lang="en-US" dirty="0"/>
              <a:t>Problems</a:t>
            </a:r>
          </a:p>
          <a:p>
            <a:r>
              <a:rPr lang="en-US" dirty="0"/>
              <a:t>Moving forward</a:t>
            </a:r>
          </a:p>
          <a:p>
            <a:r>
              <a:rPr lang="en-US" dirty="0"/>
              <a:t>Bio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1752A-E0B3-4EC4-8041-6962B2EC3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PROBLEM STATEMENT</a:t>
            </a:r>
            <a:br>
              <a:rPr lang="en-US" u="sng" dirty="0"/>
            </a:b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EA453-35F7-40AA-B7FF-CF83FF057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date in the United States, COVID-19 has infected 5.2+ million people, killing over 165 thousand </a:t>
            </a:r>
          </a:p>
          <a:p>
            <a:r>
              <a:rPr lang="en-US" dirty="0"/>
              <a:t>The Midwest has not yet seen the spike in cases that the Southern and Western Regions of the country have</a:t>
            </a:r>
          </a:p>
          <a:p>
            <a:r>
              <a:rPr lang="en-US" dirty="0"/>
              <a:t>Winter Is Coming &amp; Midwesterners won’t have as many options to congregate outdoors</a:t>
            </a:r>
          </a:p>
          <a:p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</a:rPr>
              <a:t>Can we predict when the Midwest will see spikes in order to better prepare, knowing that people moving indoors will likely lead to more cases?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317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8CEDB-2B9B-4F1F-99EB-20E01118A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OUR SOLUTION:</a:t>
            </a:r>
            <a:br>
              <a:rPr lang="en-US" dirty="0"/>
            </a:b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</a:rPr>
              <a:t>The data</a:t>
            </a:r>
            <a:endParaRPr lang="en-US" u="sng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C2A9F-218E-42A6-B0A1-888376C9D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Enigma dataset</a:t>
            </a:r>
          </a:p>
          <a:p>
            <a:pPr lvl="1"/>
            <a:r>
              <a:rPr lang="en-US" dirty="0"/>
              <a:t>Chosen due to being aggregated from multiple sources which are updated daily</a:t>
            </a:r>
          </a:p>
          <a:p>
            <a:pPr lvl="1"/>
            <a:r>
              <a:rPr lang="en-US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AWS Data Exchange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/>
              <a:t>Data cleaning &amp; transformation</a:t>
            </a:r>
          </a:p>
          <a:p>
            <a:pPr lvl="1"/>
            <a:r>
              <a:rPr lang="en-US" dirty="0"/>
              <a:t>Code to upload from either </a:t>
            </a:r>
            <a:r>
              <a:rPr lang="en-US" dirty="0" err="1"/>
              <a:t>Sagemaker</a:t>
            </a:r>
            <a:r>
              <a:rPr lang="en-US" dirty="0"/>
              <a:t> or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1"/>
            <a:r>
              <a:rPr lang="en-US" dirty="0"/>
              <a:t>Dates needed to be changed to datetime</a:t>
            </a:r>
          </a:p>
          <a:p>
            <a:pPr lvl="1"/>
            <a:r>
              <a:rPr lang="en-US" dirty="0"/>
              <a:t>Used pandas to determine growth rate</a:t>
            </a:r>
          </a:p>
          <a:p>
            <a:pPr marL="231775" lvl="1" indent="0">
              <a:buNone/>
            </a:pPr>
            <a:endParaRPr lang="en-US" b="1" dirty="0"/>
          </a:p>
          <a:p>
            <a:pPr marL="231775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943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93332-7E19-4910-8A7C-68A28D6CB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OUR SOLUTION:</a:t>
            </a:r>
            <a:br>
              <a:rPr lang="en-US" dirty="0"/>
            </a:b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</a:rPr>
              <a:t>The model</a:t>
            </a:r>
            <a:endParaRPr lang="en-US" u="sng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8A2AB-1B10-4B0A-BE53-BD27A33EE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Regression Model</a:t>
            </a:r>
          </a:p>
          <a:p>
            <a:r>
              <a:rPr lang="en-US" dirty="0"/>
              <a:t>Features</a:t>
            </a:r>
          </a:p>
          <a:p>
            <a:pPr lvl="1"/>
            <a:r>
              <a:rPr lang="en-US" dirty="0"/>
              <a:t>Growth rate</a:t>
            </a:r>
          </a:p>
          <a:p>
            <a:r>
              <a:rPr lang="en-US" dirty="0"/>
              <a:t>Predicted</a:t>
            </a:r>
          </a:p>
          <a:p>
            <a:pPr lvl="1"/>
            <a:r>
              <a:rPr lang="en-US" dirty="0"/>
              <a:t>Cases</a:t>
            </a:r>
          </a:p>
          <a:p>
            <a:pPr marL="231775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38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530C-B2CD-4C87-A3E9-9A542D0B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OUR SOLUTION:</a:t>
            </a:r>
            <a:br>
              <a:rPr lang="en-US" u="sng" dirty="0"/>
            </a:b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</a:rPr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73124-B75E-4565-B09E-4F1783738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only predict specific dates</a:t>
            </a:r>
          </a:p>
          <a:p>
            <a:pPr lvl="1"/>
            <a:r>
              <a:rPr lang="en-US" dirty="0"/>
              <a:t>Found rolling averages to try to solve this</a:t>
            </a:r>
          </a:p>
          <a:p>
            <a:pPr lvl="1"/>
            <a:r>
              <a:rPr lang="en-US" dirty="0"/>
              <a:t>Predicted upcoming holidays which impact large majority of population</a:t>
            </a:r>
          </a:p>
          <a:p>
            <a:r>
              <a:rPr lang="en-US" dirty="0"/>
              <a:t>Lacking data</a:t>
            </a:r>
          </a:p>
          <a:p>
            <a:pPr lvl="1"/>
            <a:r>
              <a:rPr lang="en-US" dirty="0"/>
              <a:t>Majority of hospitalization-related data missing</a:t>
            </a:r>
          </a:p>
          <a:p>
            <a:pPr lvl="1"/>
            <a:r>
              <a:rPr lang="en-US" dirty="0"/>
              <a:t>Because this dataset is limited to the U.S., the model was trained on data that was growing exponentially as opposed to data that had plateaued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31775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09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8F881-2447-4A67-A069-31802BFCC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MOVING FORWARD</a:t>
            </a:r>
            <a:br>
              <a:rPr lang="en-US" u="sng" dirty="0"/>
            </a:b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BA82-5DFD-40E2-BFF9-7541BEE36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other states and countries as training data</a:t>
            </a:r>
          </a:p>
          <a:p>
            <a:pPr lvl="1"/>
            <a:r>
              <a:rPr lang="en-US" dirty="0"/>
              <a:t>Could we use locations that have cycled thru both a spike and curve-flattening to train our data?</a:t>
            </a:r>
          </a:p>
          <a:p>
            <a:r>
              <a:rPr lang="en-US" dirty="0"/>
              <a:t>Additional data</a:t>
            </a:r>
          </a:p>
          <a:p>
            <a:pPr lvl="1"/>
            <a:r>
              <a:rPr lang="en-US" dirty="0"/>
              <a:t>Can we incorporate ventilator, ICU, </a:t>
            </a:r>
            <a:r>
              <a:rPr lang="en-US" dirty="0" err="1"/>
              <a:t>etc</a:t>
            </a:r>
            <a:r>
              <a:rPr lang="en-US" dirty="0"/>
              <a:t> datapoints to more fully train the model, without overlapping too heavily on case numbers?</a:t>
            </a:r>
          </a:p>
          <a:p>
            <a:pPr lvl="1"/>
            <a:r>
              <a:rPr lang="en-US" dirty="0"/>
              <a:t>Would it be beneficial to pull from Census data to normalize the numbers?</a:t>
            </a:r>
          </a:p>
          <a:p>
            <a:r>
              <a:rPr lang="en-US" dirty="0"/>
              <a:t>Models</a:t>
            </a:r>
          </a:p>
          <a:p>
            <a:pPr lvl="1"/>
            <a:r>
              <a:rPr lang="en-US" dirty="0"/>
              <a:t>Look at neural networks</a:t>
            </a:r>
          </a:p>
          <a:p>
            <a:pPr marL="231775" lvl="1" indent="0">
              <a:buNone/>
            </a:pPr>
            <a:endParaRPr lang="en-US" dirty="0"/>
          </a:p>
          <a:p>
            <a:pPr marL="231775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30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B1323E-2FA7-4149-B15E-DB6DB4E64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212" y="2133600"/>
            <a:ext cx="3199227" cy="327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2FBD94-CA8A-4FCF-B749-6EEA985290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612" y="215392"/>
            <a:ext cx="2534412" cy="33792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05A66C-BD6F-4BCA-8612-552758B874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647" y="3276600"/>
            <a:ext cx="2395965" cy="3351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96562E-DD1D-4901-9772-06088066BB4C}"/>
              </a:ext>
            </a:extLst>
          </p:cNvPr>
          <p:cNvSpPr txBox="1"/>
          <p:nvPr/>
        </p:nvSpPr>
        <p:spPr>
          <a:xfrm>
            <a:off x="379412" y="4953000"/>
            <a:ext cx="1150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E43CED-5AA3-4BF5-8BCC-2CD8CF6E3F81}"/>
              </a:ext>
            </a:extLst>
          </p:cNvPr>
          <p:cNvSpPr txBox="1"/>
          <p:nvPr/>
        </p:nvSpPr>
        <p:spPr>
          <a:xfrm>
            <a:off x="836612" y="685800"/>
            <a:ext cx="403860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/>
              <a:t>BIO:</a:t>
            </a:r>
            <a:endParaRPr lang="en-US" sz="4400" dirty="0"/>
          </a:p>
          <a:p>
            <a:endParaRPr lang="en-US" sz="2400" dirty="0"/>
          </a:p>
          <a:p>
            <a:r>
              <a:rPr lang="en-US" sz="2400" dirty="0"/>
              <a:t>Liz, Melissa, and Vallie met at the Data Analytics and Visualization bootcamp at the University of Minnesota.  They actually met in person before COVDID-19 struck, which forced them to get comfortable with each other’s shoulders, necks, and heads!</a:t>
            </a:r>
          </a:p>
        </p:txBody>
      </p:sp>
    </p:spTree>
    <p:extLst>
      <p:ext uri="{BB962C8B-B14F-4D97-AF65-F5344CB8AC3E}">
        <p14:creationId xmlns:p14="http://schemas.microsoft.com/office/powerpoint/2010/main" val="77663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662</TotalTime>
  <Words>359</Words>
  <Application>Microsoft Office PowerPoint</Application>
  <PresentationFormat>Custom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Corbel</vt:lpstr>
      <vt:lpstr>Digital Blue Tunnel 16x9</vt:lpstr>
      <vt:lpstr>Predicting COVID-19 Cases in the Midwest</vt:lpstr>
      <vt:lpstr>OUTLINE: </vt:lpstr>
      <vt:lpstr>PROBLEM STATEMENT </vt:lpstr>
      <vt:lpstr>OUR SOLUTION: The data</vt:lpstr>
      <vt:lpstr>OUR SOLUTION: The model</vt:lpstr>
      <vt:lpstr>OUR SOLUTION: Problems</vt:lpstr>
      <vt:lpstr>MOVING FORWARD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 Hackathon Working Title</dc:title>
  <dc:creator>Vallie Tracy</dc:creator>
  <cp:lastModifiedBy>Vallie Tracy</cp:lastModifiedBy>
  <cp:revision>36</cp:revision>
  <dcterms:created xsi:type="dcterms:W3CDTF">2020-08-11T15:34:37Z</dcterms:created>
  <dcterms:modified xsi:type="dcterms:W3CDTF">2020-08-14T01:04:40Z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